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1" r:id="rId6"/>
    <p:sldId id="262" r:id="rId7"/>
    <p:sldId id="265" r:id="rId8"/>
    <p:sldId id="264" r:id="rId9"/>
    <p:sldId id="263" r:id="rId10"/>
    <p:sldId id="260"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7940"/>
            <a:ext cx="7328658" cy="2204489"/>
          </a:xfrm>
        </p:spPr>
        <p:txBody>
          <a:bodyPr/>
          <a:lstStyle/>
          <a:p>
            <a:r>
              <a:rPr lang="en-US" dirty="0" err="1"/>
              <a:t>Botulinum</a:t>
            </a:r>
            <a:r>
              <a:rPr lang="en-US" dirty="0"/>
              <a:t> Toxin Type B</a:t>
            </a:r>
            <a:r>
              <a:rPr lang="en-US" dirty="0"/>
              <a:t> </a:t>
            </a:r>
          </a:p>
        </p:txBody>
      </p:sp>
      <p:sp>
        <p:nvSpPr>
          <p:cNvPr id="3" name="Subtitle 2"/>
          <p:cNvSpPr>
            <a:spLocks noGrp="1"/>
          </p:cNvSpPr>
          <p:nvPr>
            <p:ph type="subTitle" idx="1"/>
          </p:nvPr>
        </p:nvSpPr>
        <p:spPr>
          <a:xfrm>
            <a:off x="496341" y="4058592"/>
            <a:ext cx="7518117" cy="2014697"/>
          </a:xfrm>
        </p:spPr>
        <p:txBody>
          <a:bodyPr/>
          <a:lstStyle/>
          <a:p>
            <a:r>
              <a:rPr lang="en-US" b="1" dirty="0" err="1" smtClean="0">
                <a:solidFill>
                  <a:srgbClr val="2F2B20"/>
                </a:solidFill>
              </a:rPr>
              <a:t>Drugbank</a:t>
            </a:r>
            <a:r>
              <a:rPr lang="en-US" b="1" dirty="0" smtClean="0">
                <a:solidFill>
                  <a:srgbClr val="2F2B20"/>
                </a:solidFill>
              </a:rPr>
              <a:t> </a:t>
            </a:r>
            <a:r>
              <a:rPr lang="en-US" b="1" dirty="0">
                <a:solidFill>
                  <a:srgbClr val="2F2B20"/>
                </a:solidFill>
              </a:rPr>
              <a:t>I</a:t>
            </a:r>
            <a:r>
              <a:rPr lang="en-US" b="1" dirty="0" smtClean="0">
                <a:solidFill>
                  <a:srgbClr val="2F2B20"/>
                </a:solidFill>
              </a:rPr>
              <a:t>D: </a:t>
            </a:r>
            <a:r>
              <a:rPr lang="en-US" dirty="0">
                <a:solidFill>
                  <a:srgbClr val="2F2B20"/>
                </a:solidFill>
              </a:rPr>
              <a:t>DB00042</a:t>
            </a:r>
            <a:r>
              <a:rPr lang="en-US" dirty="0">
                <a:solidFill>
                  <a:srgbClr val="2F2B20"/>
                </a:solidFill>
              </a:rPr>
              <a:t> </a:t>
            </a:r>
            <a:endParaRPr lang="en-US" dirty="0" smtClean="0">
              <a:solidFill>
                <a:srgbClr val="2F2B20"/>
              </a:solidFill>
            </a:endParaRPr>
          </a:p>
          <a:p>
            <a:r>
              <a:rPr lang="en-US" b="1" dirty="0">
                <a:solidFill>
                  <a:srgbClr val="2F2B20"/>
                </a:solidFill>
              </a:rPr>
              <a:t>Protein average </a:t>
            </a:r>
            <a:r>
              <a:rPr lang="en-US" b="1" dirty="0" smtClean="0">
                <a:solidFill>
                  <a:srgbClr val="2F2B20"/>
                </a:solidFill>
              </a:rPr>
              <a:t>weight : </a:t>
            </a:r>
            <a:r>
              <a:rPr lang="en-US" dirty="0" smtClean="0">
                <a:solidFill>
                  <a:srgbClr val="2F2B20"/>
                </a:solidFill>
              </a:rPr>
              <a:t>150804.0000</a:t>
            </a:r>
            <a:endParaRPr lang="en-US" dirty="0">
              <a:solidFill>
                <a:srgbClr val="2F2B20"/>
              </a:solidFill>
            </a:endParaRPr>
          </a:p>
        </p:txBody>
      </p:sp>
    </p:spTree>
    <p:extLst>
      <p:ext uri="{BB962C8B-B14F-4D97-AF65-F5344CB8AC3E}">
        <p14:creationId xmlns:p14="http://schemas.microsoft.com/office/powerpoint/2010/main" val="357986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79" y="189790"/>
            <a:ext cx="7902021" cy="6211010"/>
          </a:xfrm>
        </p:spPr>
        <p:txBody>
          <a:bodyPr/>
          <a:lstStyle/>
          <a:p>
            <a:pPr marL="114300" indent="0">
              <a:buNone/>
            </a:pPr>
            <a:r>
              <a:rPr lang="en-US" b="1" dirty="0"/>
              <a:t> General References</a:t>
            </a:r>
            <a:r>
              <a:rPr lang="en-US" dirty="0"/>
              <a:t> </a:t>
            </a:r>
            <a:endParaRPr lang="en-US" dirty="0" smtClean="0"/>
          </a:p>
          <a:p>
            <a:pPr marL="114300" indent="0">
              <a:buNone/>
            </a:pPr>
            <a:r>
              <a:rPr lang="en-US" sz="1800" dirty="0"/>
              <a:t># </a:t>
            </a:r>
            <a:r>
              <a:rPr lang="en-US" sz="1800" dirty="0" err="1"/>
              <a:t>Montecucco</a:t>
            </a:r>
            <a:r>
              <a:rPr lang="en-US" sz="1800" dirty="0"/>
              <a:t> C, </a:t>
            </a:r>
            <a:r>
              <a:rPr lang="en-US" sz="1800" dirty="0" err="1"/>
              <a:t>Molgo</a:t>
            </a:r>
            <a:r>
              <a:rPr lang="en-US" sz="1800" dirty="0"/>
              <a:t> J: </a:t>
            </a:r>
            <a:r>
              <a:rPr lang="en-US" sz="1800" dirty="0" err="1"/>
              <a:t>Botulinal</a:t>
            </a:r>
            <a:r>
              <a:rPr lang="en-US" sz="1800" dirty="0"/>
              <a:t> neurotoxins: revival of an old killer. </a:t>
            </a:r>
            <a:r>
              <a:rPr lang="en-US" sz="1800" dirty="0" err="1"/>
              <a:t>Curr</a:t>
            </a:r>
            <a:r>
              <a:rPr lang="en-US" sz="1800" dirty="0"/>
              <a:t> </a:t>
            </a:r>
            <a:r>
              <a:rPr lang="en-US" sz="1800" dirty="0" err="1"/>
              <a:t>Opin</a:t>
            </a:r>
            <a:r>
              <a:rPr lang="en-US" sz="1800" dirty="0"/>
              <a:t> </a:t>
            </a:r>
            <a:r>
              <a:rPr lang="en-US" sz="1800" dirty="0" err="1"/>
              <a:t>Pharmacol</a:t>
            </a:r>
            <a:r>
              <a:rPr lang="en-US" sz="1800" dirty="0"/>
              <a:t>. 2005 Jun;5(3):274-9.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15907915</a:t>
            </a:r>
          </a:p>
          <a:p>
            <a:pPr marL="114300" indent="0">
              <a:buNone/>
            </a:pPr>
            <a:r>
              <a:rPr lang="en-US" sz="1800" dirty="0" smtClean="0"/>
              <a:t># </a:t>
            </a:r>
            <a:r>
              <a:rPr lang="en-US" sz="1800" dirty="0" err="1"/>
              <a:t>Brin</a:t>
            </a:r>
            <a:r>
              <a:rPr lang="en-US" sz="1800" dirty="0"/>
              <a:t> MF, Lew MF, Adler CH, </a:t>
            </a:r>
            <a:r>
              <a:rPr lang="en-US" sz="1800" dirty="0" err="1"/>
              <a:t>Comella</a:t>
            </a:r>
            <a:r>
              <a:rPr lang="en-US" sz="1800" dirty="0"/>
              <a:t> CL, Factor SA, </a:t>
            </a:r>
            <a:r>
              <a:rPr lang="en-US" sz="1800" dirty="0" err="1"/>
              <a:t>Jankovic</a:t>
            </a:r>
            <a:r>
              <a:rPr lang="en-US" sz="1800" dirty="0"/>
              <a:t> J, O'Brien C, Murray JJ, Wallace JD, </a:t>
            </a:r>
            <a:r>
              <a:rPr lang="en-US" sz="1800" dirty="0" err="1"/>
              <a:t>Willmer-Hulme</a:t>
            </a:r>
            <a:r>
              <a:rPr lang="en-US" sz="1800" dirty="0"/>
              <a:t> A, </a:t>
            </a:r>
            <a:r>
              <a:rPr lang="en-US" sz="1800" dirty="0" err="1"/>
              <a:t>Koller</a:t>
            </a:r>
            <a:r>
              <a:rPr lang="en-US" sz="1800" dirty="0"/>
              <a:t> M: Safety and efficacy of </a:t>
            </a:r>
            <a:r>
              <a:rPr lang="en-US" sz="1800" dirty="0" err="1"/>
              <a:t>NeuroBloc</a:t>
            </a:r>
            <a:r>
              <a:rPr lang="en-US" sz="1800" dirty="0"/>
              <a:t> (</a:t>
            </a:r>
            <a:r>
              <a:rPr lang="en-US" sz="1800" dirty="0" err="1"/>
              <a:t>botulinum</a:t>
            </a:r>
            <a:r>
              <a:rPr lang="en-US" sz="1800" dirty="0"/>
              <a:t> toxin type B) in type A-resistant cervical dystonia. Neurology. 1999 Oct 22;53(7):1431-8.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10534247</a:t>
            </a:r>
          </a:p>
          <a:p>
            <a:pPr marL="114300" indent="0">
              <a:buNone/>
            </a:pPr>
            <a:r>
              <a:rPr lang="en-US" sz="1800" dirty="0" smtClean="0"/>
              <a:t># </a:t>
            </a:r>
            <a:r>
              <a:rPr lang="en-US" sz="1800" dirty="0" err="1"/>
              <a:t>Shukla</a:t>
            </a:r>
            <a:r>
              <a:rPr lang="en-US" sz="1800" dirty="0"/>
              <a:t> HD, Sharma SK: Clostridium </a:t>
            </a:r>
            <a:r>
              <a:rPr lang="en-US" sz="1800" dirty="0" err="1"/>
              <a:t>botulinum</a:t>
            </a:r>
            <a:r>
              <a:rPr lang="en-US" sz="1800" dirty="0"/>
              <a:t>: a bug with beauty and weapon. </a:t>
            </a:r>
            <a:r>
              <a:rPr lang="en-US" sz="1800" dirty="0" err="1"/>
              <a:t>Crit</a:t>
            </a:r>
            <a:r>
              <a:rPr lang="en-US" sz="1800" dirty="0"/>
              <a:t> Rev </a:t>
            </a:r>
            <a:r>
              <a:rPr lang="en-US" sz="1800" dirty="0" err="1"/>
              <a:t>Microbiol</a:t>
            </a:r>
            <a:r>
              <a:rPr lang="en-US" sz="1800" dirty="0"/>
              <a:t>. 2005;31(1):11-8.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15839401</a:t>
            </a:r>
          </a:p>
          <a:p>
            <a:pPr marL="114300" indent="0">
              <a:buNone/>
            </a:pPr>
            <a:r>
              <a:rPr lang="en-US" sz="1800" dirty="0" smtClean="0"/>
              <a:t># </a:t>
            </a:r>
            <a:r>
              <a:rPr lang="en-US" sz="1800" dirty="0"/>
              <a:t>Eisenach JH, Atkinson JL, </a:t>
            </a:r>
            <a:r>
              <a:rPr lang="en-US" sz="1800" dirty="0" err="1"/>
              <a:t>Fealey</a:t>
            </a:r>
            <a:r>
              <a:rPr lang="en-US" sz="1800" dirty="0"/>
              <a:t> RD: Hyperhidrosis: evolving therapies for a well-established phenomenon. Mayo </a:t>
            </a:r>
            <a:r>
              <a:rPr lang="en-US" sz="1800" dirty="0" err="1"/>
              <a:t>Clin</a:t>
            </a:r>
            <a:r>
              <a:rPr lang="en-US" sz="1800" dirty="0"/>
              <a:t> Proc. 2005 May;80(5):657-66.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a:t>
            </a:r>
            <a:r>
              <a:rPr lang="en-US" sz="1800" dirty="0" smtClean="0"/>
              <a:t>15887434</a:t>
            </a:r>
          </a:p>
          <a:p>
            <a:pPr marL="114300" indent="0">
              <a:buNone/>
            </a:pPr>
            <a:r>
              <a:rPr lang="en-US" sz="1800" dirty="0" smtClean="0"/>
              <a:t># </a:t>
            </a:r>
            <a:r>
              <a:rPr lang="en-US" sz="1800" dirty="0" err="1"/>
              <a:t>Schurch</a:t>
            </a:r>
            <a:r>
              <a:rPr lang="en-US" sz="1800" dirty="0"/>
              <a:t> B, </a:t>
            </a:r>
            <a:r>
              <a:rPr lang="en-US" sz="1800" dirty="0" err="1"/>
              <a:t>Corcos</a:t>
            </a:r>
            <a:r>
              <a:rPr lang="en-US" sz="1800" dirty="0"/>
              <a:t> J: </a:t>
            </a:r>
            <a:r>
              <a:rPr lang="en-US" sz="1800" dirty="0" err="1"/>
              <a:t>Botulinum</a:t>
            </a:r>
            <a:r>
              <a:rPr lang="en-US" sz="1800" dirty="0"/>
              <a:t> toxin injections for </a:t>
            </a:r>
            <a:r>
              <a:rPr lang="en-US" sz="1800" dirty="0" err="1"/>
              <a:t>paediatric</a:t>
            </a:r>
            <a:r>
              <a:rPr lang="en-US" sz="1800" dirty="0"/>
              <a:t> incontinence. </a:t>
            </a:r>
            <a:r>
              <a:rPr lang="en-US" sz="1800" dirty="0" err="1"/>
              <a:t>Curr</a:t>
            </a:r>
            <a:r>
              <a:rPr lang="en-US" sz="1800" dirty="0"/>
              <a:t> </a:t>
            </a:r>
            <a:r>
              <a:rPr lang="en-US" sz="1800" dirty="0" err="1"/>
              <a:t>Opin</a:t>
            </a:r>
            <a:r>
              <a:rPr lang="en-US" sz="1800" dirty="0"/>
              <a:t> Urol. 2005 Jul;15(4):264-7. "</a:t>
            </a:r>
            <a:r>
              <a:rPr lang="en-US" sz="1800" dirty="0" err="1"/>
              <a:t>Pubmed</a:t>
            </a:r>
            <a:r>
              <a:rPr lang="en-US" sz="1800" dirty="0"/>
              <a:t>":http://</a:t>
            </a:r>
            <a:r>
              <a:rPr lang="en-US" sz="1800" dirty="0" err="1"/>
              <a:t>www.ncbi.nlm.nih.gov</a:t>
            </a:r>
            <a:r>
              <a:rPr lang="en-US" sz="1800" dirty="0"/>
              <a:t>/</a:t>
            </a:r>
            <a:r>
              <a:rPr lang="en-US" sz="1800" dirty="0" err="1"/>
              <a:t>pubmed</a:t>
            </a:r>
            <a:r>
              <a:rPr lang="en-US" sz="1800" dirty="0"/>
              <a:t>/15928517</a:t>
            </a:r>
            <a:r>
              <a:rPr lang="en-US" sz="1800" dirty="0"/>
              <a:t> </a:t>
            </a:r>
          </a:p>
        </p:txBody>
      </p:sp>
    </p:spTree>
    <p:extLst>
      <p:ext uri="{BB962C8B-B14F-4D97-AF65-F5344CB8AC3E}">
        <p14:creationId xmlns:p14="http://schemas.microsoft.com/office/powerpoint/2010/main" val="422069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966" y="394180"/>
            <a:ext cx="7785234" cy="6006620"/>
          </a:xfrm>
        </p:spPr>
        <p:txBody>
          <a:bodyPr/>
          <a:lstStyle/>
          <a:p>
            <a:pPr marL="114300" indent="0">
              <a:buNone/>
            </a:pPr>
            <a:r>
              <a:rPr lang="en-US" b="1" dirty="0" err="1"/>
              <a:t>Refrence</a:t>
            </a:r>
            <a:r>
              <a:rPr lang="en-US" dirty="0"/>
              <a:t> </a:t>
            </a:r>
            <a:endParaRPr lang="en-US" dirty="0" smtClean="0"/>
          </a:p>
          <a:p>
            <a:pPr marL="114300" indent="0">
              <a:buNone/>
            </a:pPr>
            <a:r>
              <a:rPr lang="en-US" sz="1800" dirty="0"/>
              <a:t>http://</a:t>
            </a:r>
            <a:r>
              <a:rPr lang="en-US" sz="1800" dirty="0" err="1"/>
              <a:t>www.drugs.com</a:t>
            </a:r>
            <a:r>
              <a:rPr lang="en-US" sz="1800" dirty="0"/>
              <a:t>/cdi/</a:t>
            </a:r>
            <a:r>
              <a:rPr lang="en-US" sz="1800" dirty="0" err="1"/>
              <a:t>myobloc.html</a:t>
            </a:r>
            <a:r>
              <a:rPr lang="en-US" sz="1800" dirty="0"/>
              <a:t>  </a:t>
            </a:r>
            <a:endParaRPr lang="en-US" sz="1800" dirty="0" smtClean="0"/>
          </a:p>
          <a:p>
            <a:pPr marL="114300" indent="0">
              <a:buNone/>
            </a:pPr>
            <a:r>
              <a:rPr lang="en-US" sz="1800" dirty="0" smtClean="0"/>
              <a:t>http</a:t>
            </a:r>
            <a:r>
              <a:rPr lang="en-US" sz="1800" dirty="0"/>
              <a:t>://</a:t>
            </a:r>
            <a:r>
              <a:rPr lang="en-US" sz="1800" dirty="0" err="1"/>
              <a:t>www.drugs.com</a:t>
            </a:r>
            <a:r>
              <a:rPr lang="en-US" sz="1800" dirty="0"/>
              <a:t>/drug-interactions/</a:t>
            </a:r>
            <a:r>
              <a:rPr lang="en-US" sz="1800" dirty="0" err="1"/>
              <a:t>botulinum-toxin-type-b,myobloc-index.html?filter</a:t>
            </a:r>
            <a:r>
              <a:rPr lang="en-US" sz="1800" dirty="0"/>
              <a:t>=2  </a:t>
            </a:r>
            <a:endParaRPr lang="en-US" sz="1800" dirty="0" smtClean="0"/>
          </a:p>
          <a:p>
            <a:pPr marL="114300" indent="0">
              <a:buNone/>
            </a:pPr>
            <a:r>
              <a:rPr lang="en-US" sz="1800" dirty="0" smtClean="0"/>
              <a:t>http</a:t>
            </a:r>
            <a:r>
              <a:rPr lang="en-US" sz="1800" dirty="0"/>
              <a:t>://</a:t>
            </a:r>
            <a:r>
              <a:rPr lang="en-US" sz="1800" dirty="0" err="1"/>
              <a:t>www.rxlist.com</a:t>
            </a:r>
            <a:r>
              <a:rPr lang="en-US" sz="1800" dirty="0"/>
              <a:t>/</a:t>
            </a:r>
            <a:r>
              <a:rPr lang="en-US" sz="1800" dirty="0" err="1"/>
              <a:t>myobloc-drug.htm</a:t>
            </a:r>
            <a:r>
              <a:rPr lang="en-US" sz="1800" dirty="0"/>
              <a:t> </a:t>
            </a:r>
            <a:endParaRPr lang="en-US" sz="1800" dirty="0" smtClean="0"/>
          </a:p>
          <a:p>
            <a:pPr marL="114300" indent="0">
              <a:buNone/>
            </a:pPr>
            <a:r>
              <a:rPr lang="en-US" sz="1800" dirty="0"/>
              <a:t>http://</a:t>
            </a:r>
            <a:r>
              <a:rPr lang="en-US" sz="1800" dirty="0" err="1"/>
              <a:t>www.ema.europa.eu</a:t>
            </a:r>
            <a:r>
              <a:rPr lang="en-US" sz="1800" dirty="0"/>
              <a:t>/docs/</a:t>
            </a:r>
            <a:r>
              <a:rPr lang="en-US" sz="1800" dirty="0" err="1"/>
              <a:t>en_GB</a:t>
            </a:r>
            <a:r>
              <a:rPr lang="en-US" sz="1800" dirty="0"/>
              <a:t>/</a:t>
            </a:r>
            <a:r>
              <a:rPr lang="en-US" sz="1800" dirty="0" err="1"/>
              <a:t>document_library</a:t>
            </a:r>
            <a:r>
              <a:rPr lang="en-US" sz="1800" dirty="0"/>
              <a:t>/EPAR_-_</a:t>
            </a:r>
            <a:r>
              <a:rPr lang="en-US" sz="1800" dirty="0" err="1"/>
              <a:t>Product_Information</a:t>
            </a:r>
            <a:r>
              <a:rPr lang="en-US" sz="1800" dirty="0"/>
              <a:t>/human/000301/WC500026906.pdf http://</a:t>
            </a:r>
            <a:r>
              <a:rPr lang="en-US" sz="1800" dirty="0" err="1"/>
              <a:t>www.nhs.uk</a:t>
            </a:r>
            <a:r>
              <a:rPr lang="en-US" sz="1800" dirty="0"/>
              <a:t>/medicine-guides/pages/</a:t>
            </a:r>
            <a:r>
              <a:rPr lang="en-US" sz="1800" dirty="0" err="1"/>
              <a:t>MedicineSideEffects.aspx?condition</a:t>
            </a:r>
            <a:r>
              <a:rPr lang="en-US" sz="1800" dirty="0"/>
              <a:t>=Muscle%20spasm&amp;medicine=</a:t>
            </a:r>
            <a:r>
              <a:rPr lang="en-US" sz="1800" dirty="0" err="1"/>
              <a:t>Neurobloc&amp;preparation</a:t>
            </a:r>
            <a:r>
              <a:rPr lang="en-US" sz="1800" dirty="0"/>
              <a:t>=</a:t>
            </a:r>
            <a:r>
              <a:rPr lang="en-US" sz="1800" dirty="0"/>
              <a:t> </a:t>
            </a:r>
          </a:p>
        </p:txBody>
      </p:sp>
    </p:spTree>
    <p:extLst>
      <p:ext uri="{BB962C8B-B14F-4D97-AF65-F5344CB8AC3E}">
        <p14:creationId xmlns:p14="http://schemas.microsoft.com/office/powerpoint/2010/main" val="91318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78" y="262787"/>
            <a:ext cx="7887422" cy="6138013"/>
          </a:xfrm>
        </p:spPr>
        <p:txBody>
          <a:bodyPr>
            <a:normAutofit/>
          </a:bodyPr>
          <a:lstStyle/>
          <a:p>
            <a:pPr marL="114300" indent="0">
              <a:buNone/>
            </a:pPr>
            <a:r>
              <a:rPr lang="en-US" b="1" dirty="0"/>
              <a:t>Description</a:t>
            </a:r>
            <a:r>
              <a:rPr lang="en-US" dirty="0"/>
              <a:t> </a:t>
            </a:r>
            <a:endParaRPr lang="en-US" dirty="0" smtClean="0"/>
          </a:p>
          <a:p>
            <a:pPr marL="114300" indent="0">
              <a:buNone/>
            </a:pPr>
            <a:r>
              <a:rPr lang="en-US" dirty="0"/>
              <a:t>Ne</a:t>
            </a:r>
            <a:r>
              <a:rPr lang="en-US" sz="1900" dirty="0"/>
              <a:t>urotoxin produced by fermentation of clostridium </a:t>
            </a:r>
            <a:r>
              <a:rPr lang="en-US" sz="1900" dirty="0" err="1"/>
              <a:t>botulinum</a:t>
            </a:r>
            <a:r>
              <a:rPr lang="en-US" sz="1900" dirty="0"/>
              <a:t> type B. The protein exists in </a:t>
            </a:r>
            <a:r>
              <a:rPr lang="en-US" sz="1900" dirty="0" err="1"/>
              <a:t>noncovalent</a:t>
            </a:r>
            <a:r>
              <a:rPr lang="en-US" sz="1900" dirty="0"/>
              <a:t> association with </a:t>
            </a:r>
            <a:r>
              <a:rPr lang="en-US" sz="1900" dirty="0" err="1"/>
              <a:t>hemagglutinin</a:t>
            </a:r>
            <a:r>
              <a:rPr lang="en-US" sz="1900" dirty="0"/>
              <a:t> and </a:t>
            </a:r>
            <a:r>
              <a:rPr lang="en-US" sz="1900" dirty="0" err="1"/>
              <a:t>nonhemagglutinin</a:t>
            </a:r>
            <a:r>
              <a:rPr lang="en-US" sz="1900" dirty="0"/>
              <a:t> proteins as a neurotoxin complex. The neurotoxin complex is recovered from the fermentation process and purified through a series of precipitation and chromatography steps.</a:t>
            </a:r>
            <a:r>
              <a:rPr lang="en-US" sz="1900" dirty="0"/>
              <a:t> </a:t>
            </a:r>
            <a:endParaRPr lang="en-US" sz="1900" dirty="0" smtClean="0"/>
          </a:p>
          <a:p>
            <a:pPr marL="114300" indent="0">
              <a:buNone/>
            </a:pPr>
            <a:r>
              <a:rPr lang="en-US" b="1" dirty="0"/>
              <a:t>Indication</a:t>
            </a:r>
            <a:r>
              <a:rPr lang="en-US" dirty="0"/>
              <a:t> </a:t>
            </a:r>
            <a:endParaRPr lang="en-US" dirty="0" smtClean="0"/>
          </a:p>
          <a:p>
            <a:pPr marL="114300" indent="0">
              <a:buNone/>
            </a:pPr>
            <a:r>
              <a:rPr lang="en-US" sz="1800" dirty="0"/>
              <a:t>For the treatment of patients with cervical dystonia to reduce the severity of abnormal head position and neck pain associated with cervical dystonia.</a:t>
            </a:r>
            <a:r>
              <a:rPr lang="en-US" sz="1800" dirty="0"/>
              <a:t> </a:t>
            </a:r>
            <a:endParaRPr lang="en-US" sz="1800" dirty="0" smtClean="0"/>
          </a:p>
          <a:p>
            <a:pPr marL="114300" indent="0">
              <a:buNone/>
            </a:pPr>
            <a:r>
              <a:rPr lang="en-US" b="1" dirty="0"/>
              <a:t>Pharmacodynamics</a:t>
            </a:r>
            <a:r>
              <a:rPr lang="en-US" dirty="0"/>
              <a:t> </a:t>
            </a:r>
            <a:endParaRPr lang="en-US" dirty="0" smtClean="0"/>
          </a:p>
          <a:p>
            <a:pPr marL="114300" indent="0">
              <a:buNone/>
            </a:pPr>
            <a:r>
              <a:rPr lang="en-US" sz="1800" dirty="0" err="1"/>
              <a:t>Botulinum</a:t>
            </a:r>
            <a:r>
              <a:rPr lang="en-US" sz="1800" dirty="0"/>
              <a:t> Toxin Type B inhibits acetylcholine release at the neuromuscular junction via a three stage process: 1) Heavy Chain mediated </a:t>
            </a:r>
            <a:r>
              <a:rPr lang="en-US" sz="1800" dirty="0" err="1"/>
              <a:t>neurospecific</a:t>
            </a:r>
            <a:r>
              <a:rPr lang="en-US" sz="1800" dirty="0"/>
              <a:t> binding of the toxin, 2) internalization of the toxin by receptor-mediated endocytosis, and 3) ATP and pH dependent translocation of the Light Chain to the neuronal cytosol where it acts as a zinc-dependent </a:t>
            </a:r>
            <a:r>
              <a:rPr lang="en-US" sz="1800" dirty="0" err="1"/>
              <a:t>endoprotease</a:t>
            </a:r>
            <a:r>
              <a:rPr lang="en-US" sz="1800" dirty="0"/>
              <a:t> cleaving polypeptides essential for neurotransmitter release</a:t>
            </a:r>
            <a:r>
              <a:rPr lang="en-US" dirty="0"/>
              <a:t>.</a:t>
            </a:r>
            <a:r>
              <a:rPr lang="en-US" dirty="0"/>
              <a:t> </a:t>
            </a:r>
          </a:p>
        </p:txBody>
      </p:sp>
    </p:spTree>
    <p:extLst>
      <p:ext uri="{BB962C8B-B14F-4D97-AF65-F5344CB8AC3E}">
        <p14:creationId xmlns:p14="http://schemas.microsoft.com/office/powerpoint/2010/main" val="96641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350382"/>
            <a:ext cx="7858226" cy="6050418"/>
          </a:xfrm>
        </p:spPr>
        <p:txBody>
          <a:bodyPr>
            <a:normAutofit lnSpcReduction="10000"/>
          </a:bodyPr>
          <a:lstStyle/>
          <a:p>
            <a:pPr marL="114300" indent="0">
              <a:buNone/>
            </a:pPr>
            <a:r>
              <a:rPr lang="en-US" b="1" dirty="0"/>
              <a:t>Mechanism Of Action</a:t>
            </a:r>
            <a:r>
              <a:rPr lang="en-US" dirty="0"/>
              <a:t> </a:t>
            </a:r>
            <a:endParaRPr lang="en-US" dirty="0" smtClean="0"/>
          </a:p>
          <a:p>
            <a:pPr marL="114300" indent="0">
              <a:buNone/>
            </a:pPr>
            <a:r>
              <a:rPr lang="en-US" sz="1800" dirty="0" err="1"/>
              <a:t>Botulinum</a:t>
            </a:r>
            <a:r>
              <a:rPr lang="en-US" sz="1800" dirty="0"/>
              <a:t> Toxin Type B binds to and cleaves the synaptic Vesicle Associated Membrane Protein (VAMP, also known as </a:t>
            </a:r>
            <a:r>
              <a:rPr lang="en-US" sz="1800" dirty="0" err="1"/>
              <a:t>synaptobrevin</a:t>
            </a:r>
            <a:r>
              <a:rPr lang="en-US" sz="1800" dirty="0"/>
              <a:t>) which is a component of the protein complex responsible for docking and fusion of the synaptic vesicle to the presynaptic membrane, a necessary step to neurotransmitter release.</a:t>
            </a:r>
            <a:r>
              <a:rPr lang="en-US" sz="1800" dirty="0"/>
              <a:t> </a:t>
            </a:r>
            <a:endParaRPr lang="en-US" sz="1800" dirty="0" smtClean="0"/>
          </a:p>
          <a:p>
            <a:pPr marL="114300" indent="0">
              <a:buNone/>
            </a:pPr>
            <a:r>
              <a:rPr lang="en-US" b="1" dirty="0"/>
              <a:t>Toxicity</a:t>
            </a:r>
            <a:r>
              <a:rPr lang="en-US" dirty="0"/>
              <a:t> </a:t>
            </a:r>
            <a:endParaRPr lang="en-US" dirty="0" smtClean="0"/>
          </a:p>
          <a:p>
            <a:pPr marL="114300" indent="0">
              <a:buNone/>
            </a:pPr>
            <a:r>
              <a:rPr lang="en-US" sz="1800" dirty="0"/>
              <a:t>One unit of </a:t>
            </a:r>
            <a:r>
              <a:rPr lang="en-US" sz="1800" dirty="0" err="1"/>
              <a:t>Botulinum</a:t>
            </a:r>
            <a:r>
              <a:rPr lang="en-US" sz="1800" dirty="0"/>
              <a:t> Toxin Type B corresponds to the calculated median lethal </a:t>
            </a:r>
            <a:r>
              <a:rPr lang="en-US" sz="1800" dirty="0" err="1"/>
              <a:t>intraperitoneal</a:t>
            </a:r>
            <a:r>
              <a:rPr lang="en-US" sz="1800" dirty="0"/>
              <a:t> dose (LD50) in mice.</a:t>
            </a:r>
            <a:r>
              <a:rPr lang="en-US" sz="1800" dirty="0"/>
              <a:t> </a:t>
            </a:r>
            <a:endParaRPr lang="en-US" sz="1800" dirty="0" smtClean="0"/>
          </a:p>
          <a:p>
            <a:pPr marL="114300" indent="0">
              <a:buNone/>
            </a:pPr>
            <a:r>
              <a:rPr lang="en-US" b="1" dirty="0"/>
              <a:t>Absorption</a:t>
            </a:r>
            <a:r>
              <a:rPr lang="en-US" dirty="0"/>
              <a:t> </a:t>
            </a:r>
            <a:endParaRPr lang="en-US" dirty="0" smtClean="0"/>
          </a:p>
          <a:p>
            <a:pPr marL="114300" indent="0">
              <a:buNone/>
            </a:pPr>
            <a:r>
              <a:rPr lang="en-US" sz="1800" dirty="0"/>
              <a:t>Though pharmacokinetic or ADME studies were not performed, </a:t>
            </a:r>
            <a:r>
              <a:rPr lang="en-US" sz="1800" dirty="0" err="1"/>
              <a:t>Botulinum</a:t>
            </a:r>
            <a:r>
              <a:rPr lang="en-US" sz="1800" dirty="0"/>
              <a:t> Toxin Type B is not expected to be present in the peripheral blood at measurable levels following IM injection at the recommended doses.</a:t>
            </a:r>
            <a:r>
              <a:rPr lang="en-US" sz="1800" dirty="0"/>
              <a:t> </a:t>
            </a:r>
            <a:endParaRPr lang="en-US" sz="1800" dirty="0" smtClean="0"/>
          </a:p>
          <a:p>
            <a:pPr marL="114300" indent="0">
              <a:buNone/>
            </a:pPr>
            <a:r>
              <a:rPr lang="en-US" b="1" dirty="0"/>
              <a:t>Categories</a:t>
            </a:r>
            <a:r>
              <a:rPr lang="en-US" dirty="0"/>
              <a:t> </a:t>
            </a:r>
            <a:endParaRPr lang="en-US" dirty="0" smtClean="0"/>
          </a:p>
          <a:p>
            <a:pPr marL="114300" indent="0">
              <a:buNone/>
            </a:pPr>
            <a:r>
              <a:rPr lang="en-US" sz="1800" dirty="0" err="1"/>
              <a:t>Antidystonic</a:t>
            </a:r>
            <a:r>
              <a:rPr lang="en-US" sz="1800" dirty="0"/>
              <a:t> Agents </a:t>
            </a:r>
            <a:endParaRPr lang="en-US" sz="1800" dirty="0" smtClean="0"/>
          </a:p>
          <a:p>
            <a:pPr marL="114300" indent="0">
              <a:buNone/>
            </a:pPr>
            <a:r>
              <a:rPr lang="en-US" b="1" dirty="0"/>
              <a:t>Affected Organism</a:t>
            </a:r>
            <a:r>
              <a:rPr lang="en-US" dirty="0"/>
              <a:t> </a:t>
            </a:r>
          </a:p>
          <a:p>
            <a:pPr marL="114300" indent="0">
              <a:buNone/>
            </a:pPr>
            <a:r>
              <a:rPr lang="en-US" sz="1800" dirty="0"/>
              <a:t>Humans and other mammals</a:t>
            </a:r>
            <a:r>
              <a:rPr lang="en-US" sz="1800" dirty="0"/>
              <a:t> </a:t>
            </a:r>
            <a:endParaRPr lang="en-US" sz="1800" dirty="0" smtClean="0"/>
          </a:p>
          <a:p>
            <a:pPr marL="114300" indent="0">
              <a:buNone/>
            </a:pPr>
            <a:r>
              <a:rPr lang="en-US" b="1" dirty="0"/>
              <a:t>Targets</a:t>
            </a:r>
            <a:r>
              <a:rPr lang="en-US" dirty="0"/>
              <a:t> </a:t>
            </a:r>
            <a:endParaRPr lang="en-US" dirty="0" smtClean="0"/>
          </a:p>
          <a:p>
            <a:pPr marL="114300" indent="0">
              <a:buNone/>
            </a:pPr>
            <a:r>
              <a:rPr lang="en-US" sz="1800" dirty="0"/>
              <a:t>Vesicle-associated membrane protein 2,Vesicle-associated membrane protein 1,Synaptotagmin-2</a:t>
            </a:r>
            <a:r>
              <a:rPr lang="en-US" sz="1800" dirty="0"/>
              <a:t> </a:t>
            </a:r>
            <a:endParaRPr lang="en-US" sz="1800" dirty="0" smtClean="0"/>
          </a:p>
          <a:p>
            <a:pPr marL="114300" indent="0">
              <a:buNone/>
            </a:pPr>
            <a:endParaRPr lang="en-US" dirty="0"/>
          </a:p>
        </p:txBody>
      </p:sp>
    </p:spTree>
    <p:extLst>
      <p:ext uri="{BB962C8B-B14F-4D97-AF65-F5344CB8AC3E}">
        <p14:creationId xmlns:p14="http://schemas.microsoft.com/office/powerpoint/2010/main" val="313019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86" y="145993"/>
            <a:ext cx="7960414" cy="6254807"/>
          </a:xfrm>
        </p:spPr>
        <p:txBody>
          <a:bodyPr>
            <a:normAutofit fontScale="92500" lnSpcReduction="10000"/>
          </a:bodyPr>
          <a:lstStyle/>
          <a:p>
            <a:pPr marL="114300" indent="0">
              <a:buNone/>
            </a:pPr>
            <a:r>
              <a:rPr lang="en-US" sz="2400" b="1" dirty="0"/>
              <a:t>Sequence</a:t>
            </a:r>
            <a:r>
              <a:rPr lang="en-US" sz="2400" dirty="0"/>
              <a:t> </a:t>
            </a:r>
            <a:endParaRPr lang="en-US" sz="2400" dirty="0" smtClean="0"/>
          </a:p>
          <a:p>
            <a:pPr marL="114300" indent="0">
              <a:buNone/>
            </a:pPr>
            <a:r>
              <a:rPr lang="en-US" sz="2100" dirty="0" err="1" smtClean="0"/>
              <a:t>Botulinum</a:t>
            </a:r>
            <a:r>
              <a:rPr lang="en-US" sz="2100" dirty="0" smtClean="0"/>
              <a:t> </a:t>
            </a:r>
            <a:r>
              <a:rPr lang="en-US" sz="2100" dirty="0"/>
              <a:t>neurotoxin type B - Clostridium </a:t>
            </a:r>
            <a:r>
              <a:rPr lang="en-US" sz="2100" dirty="0" err="1" smtClean="0"/>
              <a:t>botulinum</a:t>
            </a:r>
            <a:endParaRPr lang="en-US" sz="2100" dirty="0" smtClean="0"/>
          </a:p>
          <a:p>
            <a:pPr marL="114300" indent="0">
              <a:buNone/>
            </a:pPr>
            <a:r>
              <a:rPr lang="en-US" sz="2100" dirty="0" smtClean="0"/>
              <a:t>MPVTINNFNYNDPIDNNNIIMMEPPFARGTGRYYKAFKITDRIWIIPERYTFGYKPEDFNKSSGIFNRDVCEYYDPDYLNTNDKKNIFLQTMIKLFNRIKSKPLGEKLLEMIINGIPYLGDRRVPLEEFNTNIASVTVNKLISNPGEVERKKGIFANLIIFGPGPVLNENETIDIGIQNHFASREGFGGIMQMKFCPEYVSVFNNVQENKGASIFNRRGYFSDPALILMHELIHVLHGLYGIKVDDLPIVPNEKKFFMQSTDAIQAEELYTFGGQDPSIITPSTDKSIYDKVLQNFRGIVDRLNKVLVCISDPNININIYKNKFKDKYKFVEDSEGKYSIDVESFDKLYKSLMFGFTETNIAENYKIKTRASYFSDSLPPVKIKNLLDNEIYTIEEGFNISDKDMEKEYRGQNKAINKQAYEEISKEHLAVYKIQMCKSVKAPGICIDVDNEDLFFIADKNSFSDDLSKNERIEYNTQSNYIENDFPINELILDTDLISKIELPSENTESLTDFNVDVPVYEKQPAIKKIFTDENTIFQYLYSQTFPLDIRDISLTSSFDDALLFSNKVYSFFSMDYIKTANKVVEAGLFAGWVKQIVNDFVIEANKSNTMDKIADISLIVPYIGLALNVGNETAKGNFENAFEIAGASILLEFIPELLIPVVGAFLLESYIDNKNKIIKTIDNALTKRNEKWSDMYGLIVAQWLSTVNTQFYTIKEGMYKALNYQAQALEEIIKYRYNIYSEKEKSNINIDFNDINSKLNEGINQAIDNINNFINGCSVSYLMKKMIPLAVEKLLDFDNTLKKNLLNYIDENKLYLIGSAEYEKSKVNKYLKTIMPFDLSIYTNDTILIEMFNKYNSEILNNIILNLRYKDNNLIDLSGYGAKVEVYDGVELNDKNQFKLTSSANSKIRVTQNQNIIFNSVFLDFSVSFWIRIPKYKNDGIQNYIHNEYTIINCMKNNSGWKISIRGNRIIWTLIDINGKTKSVFFEYNIREDISEYINRWFFVTITNNLNNAKIYINGKLESNTDIKDIREVIANGEIIFKLDGDIDRTQFIWMKYFSIFNTELSQSNIEERYKIQSYSEYLKDFWGNPLMYNKEYYMFNAGNKNSYIKLKKDSPVGEILTRSKYNQNSKYINYRDLYIGEKFIIRRKSNSQSINDDIVRKEDYIYLDFFNLNQEWRVYTYKYFKKEEEKLFLAPISDSDEFYNTIQIKEYDEQPTYSCQLLFKKDEESTDEIGLIGIHRFYESGIVFEEYKDYFCISKWYLKEVKRKPYNLKLGCNWQFIPKDEGWTE </a:t>
            </a:r>
            <a:endParaRPr lang="en-US" sz="2100" dirty="0"/>
          </a:p>
        </p:txBody>
      </p:sp>
    </p:spTree>
    <p:extLst>
      <p:ext uri="{BB962C8B-B14F-4D97-AF65-F5344CB8AC3E}">
        <p14:creationId xmlns:p14="http://schemas.microsoft.com/office/powerpoint/2010/main" val="112406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408779"/>
            <a:ext cx="7858226" cy="5992021"/>
          </a:xfrm>
        </p:spPr>
        <p:txBody>
          <a:bodyPr/>
          <a:lstStyle/>
          <a:p>
            <a:pPr marL="114300" indent="0">
              <a:buNone/>
            </a:pPr>
            <a:r>
              <a:rPr lang="en-US" b="1" dirty="0"/>
              <a:t>Brands</a:t>
            </a:r>
            <a:r>
              <a:rPr lang="en-US" dirty="0"/>
              <a:t> </a:t>
            </a:r>
            <a:r>
              <a:rPr lang="en-US" dirty="0" smtClean="0"/>
              <a:t>:</a:t>
            </a:r>
            <a:r>
              <a:rPr lang="en-US" sz="1800" dirty="0" err="1"/>
              <a:t>Myobloc</a:t>
            </a:r>
            <a:r>
              <a:rPr lang="en-US" sz="1800" dirty="0"/>
              <a:t> </a:t>
            </a:r>
            <a:r>
              <a:rPr lang="en-US" sz="1800" dirty="0" smtClean="0"/>
              <a:t> </a:t>
            </a:r>
          </a:p>
          <a:p>
            <a:pPr marL="114300" indent="0">
              <a:buNone/>
            </a:pPr>
            <a:r>
              <a:rPr lang="en-US" b="1" dirty="0"/>
              <a:t>Company</a:t>
            </a:r>
            <a:r>
              <a:rPr lang="en-US" dirty="0"/>
              <a:t> </a:t>
            </a:r>
            <a:r>
              <a:rPr lang="en-US" dirty="0" smtClean="0"/>
              <a:t> :  </a:t>
            </a:r>
            <a:r>
              <a:rPr lang="en-US" sz="1800" dirty="0"/>
              <a:t>Solstice Neurosciences</a:t>
            </a:r>
            <a:r>
              <a:rPr lang="en-US" sz="1800" dirty="0"/>
              <a:t> </a:t>
            </a:r>
            <a:endParaRPr lang="en-US" sz="1800" dirty="0" smtClean="0"/>
          </a:p>
          <a:p>
            <a:pPr marL="114300" indent="0">
              <a:buNone/>
            </a:pPr>
            <a:r>
              <a:rPr lang="en-US" b="1" dirty="0"/>
              <a:t>Description</a:t>
            </a:r>
            <a:r>
              <a:rPr lang="en-US" dirty="0"/>
              <a:t> </a:t>
            </a:r>
            <a:r>
              <a:rPr lang="en-US" dirty="0" smtClean="0"/>
              <a:t>: </a:t>
            </a:r>
            <a:r>
              <a:rPr lang="en-US" sz="1800" dirty="0"/>
              <a:t>MYOBLOC ® (</a:t>
            </a:r>
            <a:r>
              <a:rPr lang="en-US" sz="1800" dirty="0" err="1"/>
              <a:t>rimabotulinumtoxinB</a:t>
            </a:r>
            <a:r>
              <a:rPr lang="en-US" sz="1800" dirty="0"/>
              <a:t>) injection is a sterile liquid formulation of a purified neurotoxin that acts at the neuromuscular junction to produce flaccid paralysis. The neurotoxin is produced by fermentation of the bacterium Clostridium </a:t>
            </a:r>
            <a:r>
              <a:rPr lang="en-US" sz="1800" dirty="0" err="1"/>
              <a:t>botulinum</a:t>
            </a:r>
            <a:r>
              <a:rPr lang="en-US" sz="1800" dirty="0"/>
              <a:t> type B (Bean strain) and exists in </a:t>
            </a:r>
            <a:r>
              <a:rPr lang="en-US" sz="1800" dirty="0" err="1"/>
              <a:t>noncovalent</a:t>
            </a:r>
            <a:r>
              <a:rPr lang="en-US" sz="1800" dirty="0"/>
              <a:t> association with </a:t>
            </a:r>
            <a:r>
              <a:rPr lang="en-US" sz="1800" dirty="0" err="1"/>
              <a:t>hemagglutinin</a:t>
            </a:r>
            <a:r>
              <a:rPr lang="en-US" sz="1800" dirty="0"/>
              <a:t> and </a:t>
            </a:r>
            <a:r>
              <a:rPr lang="en-US" sz="1800" dirty="0" err="1"/>
              <a:t>nonhemagglutinin</a:t>
            </a:r>
            <a:r>
              <a:rPr lang="en-US" sz="1800" dirty="0"/>
              <a:t> proteins as a neurotoxin complex. The neurotoxin complex is recovered from the fermentation process and purified through a series of precipitation and chromatography steps.</a:t>
            </a:r>
            <a:r>
              <a:rPr lang="en-US" sz="1800" dirty="0"/>
              <a:t> </a:t>
            </a:r>
            <a:endParaRPr lang="en-US" sz="1800" dirty="0" smtClean="0"/>
          </a:p>
          <a:p>
            <a:pPr marL="114300" indent="0">
              <a:buNone/>
            </a:pPr>
            <a:r>
              <a:rPr lang="en-US" b="1" dirty="0"/>
              <a:t>Used For/Prescribed for</a:t>
            </a:r>
            <a:r>
              <a:rPr lang="en-US" dirty="0"/>
              <a:t> </a:t>
            </a:r>
            <a:r>
              <a:rPr lang="en-US" dirty="0" smtClean="0"/>
              <a:t> : </a:t>
            </a:r>
            <a:r>
              <a:rPr lang="en-US" sz="1800" dirty="0"/>
              <a:t>It is used for  reducing the severity of abnormal head position and neck pain associated with a certain neck problem (cervical dystonia)</a:t>
            </a:r>
            <a:r>
              <a:rPr lang="en-US" sz="1800" dirty="0"/>
              <a:t> </a:t>
            </a:r>
            <a:endParaRPr lang="en-US" sz="1800" dirty="0" smtClean="0"/>
          </a:p>
          <a:p>
            <a:pPr marL="114300" indent="0">
              <a:buNone/>
            </a:pPr>
            <a:r>
              <a:rPr lang="en-US" b="1" dirty="0"/>
              <a:t>Formulation</a:t>
            </a:r>
            <a:r>
              <a:rPr lang="en-US" dirty="0"/>
              <a:t> : </a:t>
            </a:r>
            <a:r>
              <a:rPr lang="en-US" sz="1800" dirty="0"/>
              <a:t>It is  supplied in 3.5-mL glass vials. Each single-use vial of formulated MYOBLOC contains 5,000 Units of </a:t>
            </a:r>
            <a:r>
              <a:rPr lang="en-US" sz="1800" dirty="0" err="1"/>
              <a:t>botulinum</a:t>
            </a:r>
            <a:r>
              <a:rPr lang="en-US" sz="1800" dirty="0"/>
              <a:t> toxin type B per milliliter in 0.05% human serum albumin, 0.01 M sodium succinate, and 0.1 M sodium chloride at approximately pH 5.6. </a:t>
            </a:r>
          </a:p>
          <a:p>
            <a:pPr marL="114300" indent="0">
              <a:buNone/>
            </a:pPr>
            <a:endParaRPr lang="en-US" dirty="0"/>
          </a:p>
        </p:txBody>
      </p:sp>
    </p:spTree>
    <p:extLst>
      <p:ext uri="{BB962C8B-B14F-4D97-AF65-F5344CB8AC3E}">
        <p14:creationId xmlns:p14="http://schemas.microsoft.com/office/powerpoint/2010/main" val="217328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778" y="291985"/>
            <a:ext cx="7887422" cy="6108815"/>
          </a:xfrm>
        </p:spPr>
        <p:txBody>
          <a:bodyPr>
            <a:normAutofit/>
          </a:bodyPr>
          <a:lstStyle/>
          <a:p>
            <a:pPr marL="114300" indent="0">
              <a:buNone/>
            </a:pPr>
            <a:r>
              <a:rPr lang="en-US" b="1" dirty="0" smtClean="0"/>
              <a:t>Form</a:t>
            </a:r>
            <a:r>
              <a:rPr lang="en-US" dirty="0" smtClean="0"/>
              <a:t> : </a:t>
            </a:r>
            <a:r>
              <a:rPr lang="en-US" sz="1900" dirty="0"/>
              <a:t>clear and colorless to light-yellow sterile injectable solution</a:t>
            </a:r>
            <a:r>
              <a:rPr lang="en-US" sz="1900" dirty="0"/>
              <a:t> </a:t>
            </a:r>
            <a:endParaRPr lang="en-US" sz="1900" dirty="0" smtClean="0"/>
          </a:p>
          <a:p>
            <a:pPr marL="114300" indent="0">
              <a:buNone/>
            </a:pPr>
            <a:r>
              <a:rPr lang="en-US" b="1" dirty="0"/>
              <a:t>Route of administration</a:t>
            </a:r>
            <a:r>
              <a:rPr lang="en-US" dirty="0"/>
              <a:t> </a:t>
            </a:r>
            <a:r>
              <a:rPr lang="en-US" sz="1800" dirty="0" smtClean="0"/>
              <a:t>:  </a:t>
            </a:r>
            <a:r>
              <a:rPr lang="en-US" sz="1800" dirty="0"/>
              <a:t>injection</a:t>
            </a:r>
            <a:r>
              <a:rPr lang="en-US" sz="1800" dirty="0"/>
              <a:t> </a:t>
            </a:r>
            <a:endParaRPr lang="en-US" sz="1800" dirty="0" smtClean="0"/>
          </a:p>
          <a:p>
            <a:pPr marL="114300" indent="0">
              <a:buNone/>
            </a:pPr>
            <a:r>
              <a:rPr lang="en-US" b="1" dirty="0"/>
              <a:t>Dosage </a:t>
            </a:r>
            <a:r>
              <a:rPr lang="en-US" b="1" dirty="0" smtClean="0"/>
              <a:t> :  </a:t>
            </a:r>
            <a:r>
              <a:rPr lang="en-US" sz="1800" dirty="0"/>
              <a:t>The recommended initial dose of MYOBLOC (</a:t>
            </a:r>
            <a:r>
              <a:rPr lang="en-US" sz="1800" dirty="0" err="1"/>
              <a:t>botulinum</a:t>
            </a:r>
            <a:r>
              <a:rPr lang="en-US" sz="1800" dirty="0"/>
              <a:t> toxin type b) for patients with a prior history of tolerating </a:t>
            </a:r>
            <a:r>
              <a:rPr lang="en-US" sz="1800" dirty="0" err="1"/>
              <a:t>botulinum</a:t>
            </a:r>
            <a:r>
              <a:rPr lang="en-US" sz="1800" dirty="0"/>
              <a:t> toxin injections is 2,500 to 5,000 Units divided among affected muscles. Patients without a prior history of tolerating </a:t>
            </a:r>
            <a:r>
              <a:rPr lang="en-US" sz="1800" dirty="0" err="1"/>
              <a:t>botulinum</a:t>
            </a:r>
            <a:r>
              <a:rPr lang="en-US" sz="1800" dirty="0"/>
              <a:t> toxin injections should receive a lower initial dose. Subsequent dosing should be optimized according to the patient's individual response.</a:t>
            </a:r>
            <a:r>
              <a:rPr lang="en-US" sz="1800" dirty="0"/>
              <a:t> </a:t>
            </a:r>
            <a:endParaRPr lang="en-US" sz="1800" b="1" dirty="0" smtClean="0"/>
          </a:p>
          <a:p>
            <a:pPr marL="114300" indent="0">
              <a:buNone/>
            </a:pPr>
            <a:r>
              <a:rPr lang="en-US" b="1" dirty="0"/>
              <a:t>Contraindication</a:t>
            </a:r>
            <a:r>
              <a:rPr lang="en-US" dirty="0"/>
              <a:t> </a:t>
            </a:r>
            <a:r>
              <a:rPr lang="en-US" dirty="0" smtClean="0"/>
              <a:t> </a:t>
            </a:r>
            <a:r>
              <a:rPr lang="en-US" sz="1800" dirty="0" smtClean="0"/>
              <a:t>:  </a:t>
            </a:r>
            <a:r>
              <a:rPr lang="en-US" sz="1800" dirty="0"/>
              <a:t>MYOBLOC (</a:t>
            </a:r>
            <a:r>
              <a:rPr lang="en-US" sz="1800" dirty="0" err="1"/>
              <a:t>botulinum</a:t>
            </a:r>
            <a:r>
              <a:rPr lang="en-US" sz="1800" dirty="0"/>
              <a:t> toxin type b) is contraindicated in patients with a known hypersensitivity to any </a:t>
            </a:r>
            <a:r>
              <a:rPr lang="en-US" sz="1800" dirty="0" err="1"/>
              <a:t>botulinum</a:t>
            </a:r>
            <a:r>
              <a:rPr lang="en-US" sz="1800" dirty="0"/>
              <a:t> toxin preparation or to any of the components in the formulation.</a:t>
            </a:r>
            <a:br>
              <a:rPr lang="en-US" sz="1800" dirty="0"/>
            </a:br>
            <a:r>
              <a:rPr lang="en-US" sz="1800" dirty="0" smtClean="0"/>
              <a:t>MYOBLOC </a:t>
            </a:r>
            <a:r>
              <a:rPr lang="en-US" sz="1800" dirty="0"/>
              <a:t>(</a:t>
            </a:r>
            <a:r>
              <a:rPr lang="en-US" sz="1800" dirty="0" err="1"/>
              <a:t>botulinum</a:t>
            </a:r>
            <a:r>
              <a:rPr lang="en-US" sz="1800" dirty="0"/>
              <a:t> toxin type b) is contraindicated for use in patients with infection at the proposed injection site</a:t>
            </a:r>
            <a:r>
              <a:rPr lang="en-US" sz="1800" dirty="0"/>
              <a:t> </a:t>
            </a:r>
            <a:endParaRPr lang="en-US" sz="1800" dirty="0" smtClean="0"/>
          </a:p>
          <a:p>
            <a:pPr marL="114300" indent="0">
              <a:buNone/>
            </a:pPr>
            <a:endParaRPr lang="en-US" dirty="0"/>
          </a:p>
        </p:txBody>
      </p:sp>
    </p:spTree>
    <p:extLst>
      <p:ext uri="{BB962C8B-B14F-4D97-AF65-F5344CB8AC3E}">
        <p14:creationId xmlns:p14="http://schemas.microsoft.com/office/powerpoint/2010/main" val="291701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385" y="189790"/>
            <a:ext cx="7945815" cy="6211010"/>
          </a:xfrm>
        </p:spPr>
        <p:txBody>
          <a:bodyPr>
            <a:normAutofit/>
          </a:bodyPr>
          <a:lstStyle/>
          <a:p>
            <a:pPr marL="114300" indent="0">
              <a:buNone/>
            </a:pPr>
            <a:r>
              <a:rPr lang="en-US" b="1" dirty="0"/>
              <a:t>Side effects</a:t>
            </a:r>
            <a:r>
              <a:rPr lang="en-US" dirty="0"/>
              <a:t>  </a:t>
            </a:r>
            <a:r>
              <a:rPr lang="en-US" dirty="0" smtClean="0"/>
              <a:t>: </a:t>
            </a:r>
            <a:r>
              <a:rPr lang="en-US" sz="1900" dirty="0"/>
              <a:t>most COMMON side effects persist or become bothersome:</a:t>
            </a:r>
            <a:br>
              <a:rPr lang="en-US" sz="1900" dirty="0"/>
            </a:br>
            <a:r>
              <a:rPr lang="en-US" sz="1900" dirty="0" smtClean="0"/>
              <a:t>    </a:t>
            </a:r>
            <a:r>
              <a:rPr lang="en-US" sz="1900" dirty="0"/>
              <a:t>Anxiety; back pain; dizziness; drowsiness; dry eyes; dry mouth; flu-like symptoms; headache; increased cough; indigestion; nausea; neck pain; pain, redness, swelling, or tenderness at the injection site; runny nose; sensitivity to light; sweating; upset stomach; weakness of the muscles at or near the injection site.</a:t>
            </a:r>
            <a:br>
              <a:rPr lang="en-US" sz="1900" dirty="0"/>
            </a:br>
            <a:r>
              <a:rPr lang="en-US" sz="1900" dirty="0" smtClean="0"/>
              <a:t>Seek </a:t>
            </a:r>
            <a:r>
              <a:rPr lang="en-US" sz="1900" dirty="0"/>
              <a:t>medical attention right away if any of these SEVERE side effects occur:</a:t>
            </a:r>
            <a:br>
              <a:rPr lang="en-US" sz="1900" dirty="0"/>
            </a:br>
            <a:r>
              <a:rPr lang="en-US" sz="1900" dirty="0" smtClean="0"/>
              <a:t>    </a:t>
            </a:r>
            <a:r>
              <a:rPr lang="en-US" sz="1900" dirty="0"/>
              <a:t>Severe allergic reactions (rash; hives; itching; difficulty breathing; tightness in the chest; swelling of the mouth, face, lips, or tongue); bleeding at the injection site; chest pain; difficulty swallowing or breathing; double or blurred vision, or other vision changes; drooping eyelid; fever, chills, or persistent sore throat; irregular heartbeat; loss of bladder control; loss of strength; paralysis; pneumonia; seizures; severe or persistent muscle weakness or dizziness; shortness or breath; speech changes or problems; swelling of the hands or feet; vaginal irritation, odor, or discharge; wheezing</a:t>
            </a:r>
            <a:r>
              <a:rPr lang="en-US" sz="1900" dirty="0" smtClean="0"/>
              <a:t>.</a:t>
            </a:r>
            <a:endParaRPr lang="en-US" sz="1900" dirty="0"/>
          </a:p>
          <a:p>
            <a:pPr marL="114300" indent="0">
              <a:buNone/>
            </a:pPr>
            <a:r>
              <a:rPr lang="en-US" b="1" dirty="0"/>
              <a:t>Drug Interaction </a:t>
            </a:r>
            <a:r>
              <a:rPr lang="en-US" b="1" dirty="0" smtClean="0"/>
              <a:t>:  </a:t>
            </a:r>
            <a:r>
              <a:rPr lang="en-US" sz="1800" dirty="0"/>
              <a:t>A total of 362 drugs (2538 brand and generic names) are known to interact with </a:t>
            </a:r>
            <a:r>
              <a:rPr lang="en-US" sz="1800" dirty="0" err="1"/>
              <a:t>Myobloc</a:t>
            </a:r>
            <a:r>
              <a:rPr lang="en-US" sz="1800" dirty="0"/>
              <a:t> (</a:t>
            </a:r>
            <a:r>
              <a:rPr lang="en-US" sz="1800" dirty="0" err="1"/>
              <a:t>botulinum</a:t>
            </a:r>
            <a:r>
              <a:rPr lang="en-US" sz="1800" dirty="0"/>
              <a:t> toxin type b).</a:t>
            </a:r>
            <a:br>
              <a:rPr lang="en-US" sz="1800" dirty="0"/>
            </a:br>
            <a:r>
              <a:rPr lang="en-US" sz="1800" dirty="0" smtClean="0"/>
              <a:t>    </a:t>
            </a:r>
            <a:r>
              <a:rPr lang="en-US" sz="1800" dirty="0"/>
              <a:t>22 major drug interactions (53 brand and generic names)</a:t>
            </a:r>
            <a:br>
              <a:rPr lang="en-US" sz="1800" dirty="0"/>
            </a:br>
            <a:r>
              <a:rPr lang="en-US" sz="1800" dirty="0"/>
              <a:t>    340 moderate drug interactions (2485 brand and generic names</a:t>
            </a:r>
            <a:r>
              <a:rPr lang="en-US" dirty="0"/>
              <a:t>)</a:t>
            </a:r>
            <a:r>
              <a:rPr lang="en-US" dirty="0"/>
              <a:t> </a:t>
            </a:r>
          </a:p>
        </p:txBody>
      </p:sp>
    </p:spTree>
    <p:extLst>
      <p:ext uri="{BB962C8B-B14F-4D97-AF65-F5344CB8AC3E}">
        <p14:creationId xmlns:p14="http://schemas.microsoft.com/office/powerpoint/2010/main" val="254668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74" y="408779"/>
            <a:ext cx="7858226" cy="5992021"/>
          </a:xfrm>
        </p:spPr>
        <p:txBody>
          <a:bodyPr>
            <a:normAutofit lnSpcReduction="10000"/>
          </a:bodyPr>
          <a:lstStyle/>
          <a:p>
            <a:pPr marL="114300" indent="0">
              <a:buNone/>
            </a:pPr>
            <a:r>
              <a:rPr lang="en-US" b="1" dirty="0"/>
              <a:t>Brands</a:t>
            </a:r>
            <a:r>
              <a:rPr lang="en-US" dirty="0"/>
              <a:t> </a:t>
            </a:r>
            <a:r>
              <a:rPr lang="en-US" dirty="0" smtClean="0"/>
              <a:t>: </a:t>
            </a:r>
            <a:r>
              <a:rPr lang="en-US" sz="1800" dirty="0" err="1"/>
              <a:t>Neurobloc</a:t>
            </a:r>
            <a:r>
              <a:rPr lang="en-US" sz="1800" dirty="0"/>
              <a:t> </a:t>
            </a:r>
            <a:endParaRPr lang="en-US" sz="1800" dirty="0" smtClean="0"/>
          </a:p>
          <a:p>
            <a:pPr marL="114300" indent="0">
              <a:buNone/>
            </a:pPr>
            <a:r>
              <a:rPr lang="en-US" b="1" dirty="0"/>
              <a:t>Company</a:t>
            </a:r>
            <a:r>
              <a:rPr lang="en-US" dirty="0"/>
              <a:t> </a:t>
            </a:r>
            <a:r>
              <a:rPr lang="en-US" dirty="0" smtClean="0"/>
              <a:t> :  </a:t>
            </a:r>
            <a:r>
              <a:rPr lang="en-US" sz="1800" dirty="0"/>
              <a:t>Solstice Neurosciences</a:t>
            </a:r>
            <a:r>
              <a:rPr lang="en-US" sz="1800" dirty="0"/>
              <a:t> </a:t>
            </a:r>
            <a:endParaRPr lang="en-US" sz="1800" dirty="0" smtClean="0"/>
          </a:p>
          <a:p>
            <a:pPr marL="114300" indent="0">
              <a:buNone/>
            </a:pPr>
            <a:r>
              <a:rPr lang="en-US" b="1" dirty="0"/>
              <a:t>Description</a:t>
            </a:r>
            <a:r>
              <a:rPr lang="en-US" dirty="0"/>
              <a:t> </a:t>
            </a:r>
            <a:r>
              <a:rPr lang="en-US" dirty="0" smtClean="0"/>
              <a:t>:  </a:t>
            </a:r>
            <a:r>
              <a:rPr lang="en-US" sz="1800" dirty="0" err="1"/>
              <a:t>Neurobloc</a:t>
            </a:r>
            <a:r>
              <a:rPr lang="en-US" sz="1800" dirty="0"/>
              <a:t> (new-</a:t>
            </a:r>
            <a:r>
              <a:rPr lang="en-US" sz="1800" dirty="0" err="1"/>
              <a:t>roh</a:t>
            </a:r>
            <a:r>
              <a:rPr lang="en-US" sz="1800" dirty="0"/>
              <a:t>-</a:t>
            </a:r>
            <a:r>
              <a:rPr lang="en-US" sz="1800" dirty="0" err="1"/>
              <a:t>blok</a:t>
            </a:r>
            <a:r>
              <a:rPr lang="en-US" sz="1800" dirty="0"/>
              <a:t>) is a medicine which is used in muscle spasm of the neck. </a:t>
            </a:r>
            <a:r>
              <a:rPr lang="en-US" sz="1800" dirty="0" err="1"/>
              <a:t>Neurobloc</a:t>
            </a:r>
            <a:r>
              <a:rPr lang="en-US" sz="1800" dirty="0"/>
              <a:t> contains </a:t>
            </a:r>
            <a:r>
              <a:rPr lang="en-US" sz="1800" dirty="0" err="1"/>
              <a:t>botulinum</a:t>
            </a:r>
            <a:r>
              <a:rPr lang="en-US" sz="1800" dirty="0"/>
              <a:t> toxin type b.</a:t>
            </a:r>
            <a:r>
              <a:rPr lang="en-US" sz="1800" dirty="0"/>
              <a:t> </a:t>
            </a:r>
            <a:endParaRPr lang="en-US" sz="1800" dirty="0" smtClean="0"/>
          </a:p>
          <a:p>
            <a:pPr marL="114300" indent="0">
              <a:buNone/>
            </a:pPr>
            <a:r>
              <a:rPr lang="en-US" b="1" dirty="0"/>
              <a:t>Used For/Prescribed for</a:t>
            </a:r>
            <a:r>
              <a:rPr lang="en-US" dirty="0"/>
              <a:t> </a:t>
            </a:r>
            <a:r>
              <a:rPr lang="en-US" dirty="0" smtClean="0"/>
              <a:t> </a:t>
            </a:r>
            <a:r>
              <a:rPr lang="en-US" sz="1800" dirty="0" smtClean="0"/>
              <a:t>:  </a:t>
            </a:r>
            <a:r>
              <a:rPr lang="en-US" sz="1800" dirty="0" err="1"/>
              <a:t>NeuroBloc</a:t>
            </a:r>
            <a:r>
              <a:rPr lang="en-US" sz="1800" dirty="0"/>
              <a:t> is indicated for the treatment of cervical dystonia (torticollis) in adults. It means  </a:t>
            </a:r>
            <a:r>
              <a:rPr lang="en-US" sz="1800" dirty="0" err="1"/>
              <a:t>Neurobloc</a:t>
            </a:r>
            <a:r>
              <a:rPr lang="en-US" sz="1800" dirty="0"/>
              <a:t> is used to treat muscle spasms of the </a:t>
            </a:r>
            <a:r>
              <a:rPr lang="en-US" sz="1800" dirty="0" smtClean="0"/>
              <a:t>neck.</a:t>
            </a:r>
          </a:p>
          <a:p>
            <a:pPr marL="114300" indent="0">
              <a:buNone/>
            </a:pPr>
            <a:r>
              <a:rPr lang="en-US" b="1" dirty="0"/>
              <a:t>Formulation</a:t>
            </a:r>
            <a:r>
              <a:rPr lang="en-US" dirty="0"/>
              <a:t>  : </a:t>
            </a:r>
            <a:r>
              <a:rPr lang="en-US" sz="1900" dirty="0"/>
              <a:t>Medicines </a:t>
            </a:r>
            <a:r>
              <a:rPr lang="en-US" sz="1900" dirty="0"/>
              <a:t>contain active ingredients. They may also contain other, additional ingredients that help ensure the stability, safety and effectiveness of the medicine. Some may be used to prolong the life of the medicine.</a:t>
            </a:r>
            <a:br>
              <a:rPr lang="en-US" sz="1900" dirty="0"/>
            </a:br>
            <a:r>
              <a:rPr lang="en-US" sz="1900" dirty="0" err="1" smtClean="0"/>
              <a:t>Neurobloc</a:t>
            </a:r>
            <a:r>
              <a:rPr lang="en-US" sz="1900" dirty="0" smtClean="0"/>
              <a:t> </a:t>
            </a:r>
            <a:r>
              <a:rPr lang="en-US" sz="1900" dirty="0"/>
              <a:t>contains:</a:t>
            </a:r>
            <a:br>
              <a:rPr lang="en-US" sz="1900" dirty="0"/>
            </a:br>
            <a:r>
              <a:rPr lang="en-US" sz="1900" dirty="0" smtClean="0"/>
              <a:t>    </a:t>
            </a:r>
            <a:r>
              <a:rPr lang="en-US" sz="1900" dirty="0" err="1"/>
              <a:t>botulinum</a:t>
            </a:r>
            <a:r>
              <a:rPr lang="en-US" sz="1900" dirty="0"/>
              <a:t> toxin type b</a:t>
            </a:r>
            <a:br>
              <a:rPr lang="en-US" sz="1900" dirty="0"/>
            </a:br>
            <a:r>
              <a:rPr lang="en-US" sz="1900" dirty="0"/>
              <a:t>    disodium succinate</a:t>
            </a:r>
            <a:br>
              <a:rPr lang="en-US" sz="1900" dirty="0"/>
            </a:br>
            <a:r>
              <a:rPr lang="en-US" sz="1900" dirty="0"/>
              <a:t>    human serum albumin</a:t>
            </a:r>
            <a:br>
              <a:rPr lang="en-US" sz="1900" dirty="0"/>
            </a:br>
            <a:r>
              <a:rPr lang="en-US" sz="1900" dirty="0"/>
              <a:t>    hydrochloric acid for pH adjustment</a:t>
            </a:r>
            <a:br>
              <a:rPr lang="en-US" sz="1900" dirty="0"/>
            </a:br>
            <a:r>
              <a:rPr lang="en-US" sz="1900" dirty="0"/>
              <a:t>    sodium chloride</a:t>
            </a:r>
            <a:br>
              <a:rPr lang="en-US" sz="1900" dirty="0"/>
            </a:br>
            <a:r>
              <a:rPr lang="en-US" sz="1900" dirty="0"/>
              <a:t>    water for injections</a:t>
            </a:r>
            <a:br>
              <a:rPr lang="en-US" sz="1900" dirty="0"/>
            </a:br>
            <a:r>
              <a:rPr lang="en-US" b="1" dirty="0"/>
              <a:t>Form</a:t>
            </a:r>
            <a:r>
              <a:rPr lang="en-US" dirty="0"/>
              <a:t> </a:t>
            </a:r>
            <a:r>
              <a:rPr lang="en-US" dirty="0" smtClean="0"/>
              <a:t>:  </a:t>
            </a:r>
            <a:r>
              <a:rPr lang="en-US" sz="1800" dirty="0"/>
              <a:t>Clear and </a:t>
            </a:r>
            <a:r>
              <a:rPr lang="en-US" sz="1800" dirty="0" err="1"/>
              <a:t>colourless</a:t>
            </a:r>
            <a:r>
              <a:rPr lang="en-US" sz="1800" dirty="0"/>
              <a:t> to light yellow solution</a:t>
            </a:r>
            <a:r>
              <a:rPr lang="en-US" sz="1800" dirty="0"/>
              <a:t> </a:t>
            </a:r>
            <a:endParaRPr lang="en-US" sz="1800" dirty="0" smtClean="0"/>
          </a:p>
          <a:p>
            <a:pPr marL="114300" indent="0">
              <a:buNone/>
            </a:pPr>
            <a:r>
              <a:rPr lang="en-US" b="1" dirty="0"/>
              <a:t>Route of administration</a:t>
            </a:r>
            <a:r>
              <a:rPr lang="en-US" dirty="0"/>
              <a:t> </a:t>
            </a:r>
            <a:r>
              <a:rPr lang="en-US" dirty="0" smtClean="0"/>
              <a:t>:  </a:t>
            </a:r>
            <a:r>
              <a:rPr lang="en-US" sz="1800" dirty="0"/>
              <a:t>Intramuscular injection</a:t>
            </a:r>
            <a:r>
              <a:rPr lang="en-US" sz="1800" dirty="0"/>
              <a:t> </a:t>
            </a:r>
          </a:p>
        </p:txBody>
      </p:sp>
    </p:spTree>
    <p:extLst>
      <p:ext uri="{BB962C8B-B14F-4D97-AF65-F5344CB8AC3E}">
        <p14:creationId xmlns:p14="http://schemas.microsoft.com/office/powerpoint/2010/main" val="33881330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83" y="145993"/>
            <a:ext cx="7931217" cy="6254807"/>
          </a:xfrm>
        </p:spPr>
        <p:txBody>
          <a:bodyPr>
            <a:normAutofit fontScale="92500" lnSpcReduction="10000"/>
          </a:bodyPr>
          <a:lstStyle/>
          <a:p>
            <a:pPr marL="114300" indent="0">
              <a:buNone/>
            </a:pPr>
            <a:r>
              <a:rPr lang="en-US" sz="2400" b="1" dirty="0"/>
              <a:t>Dosage </a:t>
            </a:r>
            <a:r>
              <a:rPr lang="en-US" sz="2400" b="1" dirty="0" smtClean="0"/>
              <a:t>: </a:t>
            </a:r>
            <a:r>
              <a:rPr lang="en-US" sz="1800" dirty="0"/>
              <a:t>The initial dose is 10,000 U and should be divided between the two to four most affected muscles. Data from clinical studies suggest that efficacy is dose dependent, but these trials, because they were not powered for a comparison, do not show a significant difference between 5000 U and 10,000 U. Therefore an initial dose of 5000 U may also be considered, but a dose of 10,000 U may increase the likelihood of clinical benefit. Injections should be repeated as required to </a:t>
            </a:r>
            <a:r>
              <a:rPr lang="en-US" sz="1800" dirty="0" err="1"/>
              <a:t>mainta</a:t>
            </a:r>
            <a:r>
              <a:rPr lang="en-US" sz="1800" dirty="0"/>
              <a:t> in good function and </a:t>
            </a:r>
            <a:r>
              <a:rPr lang="en-US" sz="1800" dirty="0" err="1"/>
              <a:t>minimise</a:t>
            </a:r>
            <a:r>
              <a:rPr lang="en-US" sz="1800" dirty="0"/>
              <a:t> pain. In long term clinical studies, the average dosing frequency was </a:t>
            </a:r>
            <a:r>
              <a:rPr lang="en-US" sz="1800" dirty="0" err="1"/>
              <a:t>appr</a:t>
            </a:r>
            <a:r>
              <a:rPr lang="en-US" sz="1800" dirty="0"/>
              <a:t/>
            </a:r>
            <a:br>
              <a:rPr lang="en-US" sz="1800" dirty="0"/>
            </a:br>
            <a:r>
              <a:rPr lang="en-US" sz="1800" dirty="0" err="1"/>
              <a:t>oximately</a:t>
            </a:r>
            <a:r>
              <a:rPr lang="en-US" sz="1800" dirty="0"/>
              <a:t> every 12 weeks, however this may vary between subjects and a proportion of patients maintained a significant improvement relative to baseline for 16 weeks or longer. The dosing frequency should therefore be adapted based on the clinical assessment /response of an individual patient. </a:t>
            </a:r>
            <a:endParaRPr lang="en-US" sz="1800" b="1" dirty="0" smtClean="0"/>
          </a:p>
          <a:p>
            <a:pPr marL="114300" indent="0">
              <a:buNone/>
            </a:pPr>
            <a:r>
              <a:rPr lang="en-US" sz="2400" b="1" dirty="0"/>
              <a:t>Contraindication</a:t>
            </a:r>
            <a:r>
              <a:rPr lang="en-US" sz="2400" dirty="0"/>
              <a:t> </a:t>
            </a:r>
            <a:r>
              <a:rPr lang="en-US" sz="2400" dirty="0" smtClean="0"/>
              <a:t>: </a:t>
            </a:r>
            <a:r>
              <a:rPr lang="en-US" sz="1800" dirty="0"/>
              <a:t>Hypersensitivity and Individuals with known neuromuscular diseases (e.g. amyotrophic lateral sclerosis or peripheral neuropathy) or known </a:t>
            </a:r>
            <a:r>
              <a:rPr lang="en-US" sz="1800" dirty="0" err="1"/>
              <a:t>neuromuscula</a:t>
            </a:r>
            <a:r>
              <a:rPr lang="en-US" sz="1800" dirty="0"/>
              <a:t> r </a:t>
            </a:r>
            <a:r>
              <a:rPr lang="en-US" sz="1800" dirty="0" err="1"/>
              <a:t>junctional</a:t>
            </a:r>
            <a:r>
              <a:rPr lang="en-US" sz="1800" dirty="0"/>
              <a:t> disorders (e.g. myasthenia gravis or Lambert-Eaton</a:t>
            </a:r>
            <a:br>
              <a:rPr lang="en-US" sz="1800" dirty="0"/>
            </a:br>
            <a:r>
              <a:rPr lang="en-US" sz="1800" dirty="0"/>
              <a:t>syndrome) must not be given </a:t>
            </a:r>
            <a:r>
              <a:rPr lang="en-US" sz="1800" dirty="0" err="1"/>
              <a:t>NeuroBloc</a:t>
            </a:r>
            <a:r>
              <a:rPr lang="en-US" sz="1800" dirty="0"/>
              <a:t> </a:t>
            </a:r>
            <a:endParaRPr lang="en-US" sz="1800" dirty="0" smtClean="0"/>
          </a:p>
          <a:p>
            <a:pPr marL="114300" indent="0">
              <a:buNone/>
            </a:pPr>
            <a:r>
              <a:rPr lang="en-US" sz="2400" b="1" dirty="0"/>
              <a:t>Side effects</a:t>
            </a:r>
            <a:r>
              <a:rPr lang="en-US" sz="2400" dirty="0"/>
              <a:t> </a:t>
            </a:r>
            <a:r>
              <a:rPr lang="en-US" sz="2400" dirty="0" smtClean="0"/>
              <a:t>: </a:t>
            </a:r>
            <a:r>
              <a:rPr lang="en-US" sz="1800" dirty="0"/>
              <a:t>The most commonly reported adverse reactions associated with </a:t>
            </a:r>
            <a:r>
              <a:rPr lang="en-US" sz="1800" dirty="0" err="1"/>
              <a:t>NeuroBloc</a:t>
            </a:r>
            <a:r>
              <a:rPr lang="en-US" sz="1800" dirty="0"/>
              <a:t> treatment were dry mouth, dysphagia, dyspepsia, and injection site pain. </a:t>
            </a:r>
            <a:endParaRPr lang="en-US" sz="1800" dirty="0" smtClean="0"/>
          </a:p>
          <a:p>
            <a:pPr marL="114300" indent="0">
              <a:buNone/>
            </a:pPr>
            <a:r>
              <a:rPr lang="en-US" sz="2400" b="1" dirty="0"/>
              <a:t>Drug Interaction </a:t>
            </a:r>
            <a:r>
              <a:rPr lang="en-US" sz="2400" b="1" dirty="0" smtClean="0"/>
              <a:t>:  </a:t>
            </a:r>
            <a:r>
              <a:rPr lang="en-US" sz="1800" dirty="0"/>
              <a:t>The effect of administering different </a:t>
            </a:r>
            <a:r>
              <a:rPr lang="en-US" sz="1800" dirty="0" err="1"/>
              <a:t>botulinum</a:t>
            </a:r>
            <a:r>
              <a:rPr lang="en-US" sz="1800" dirty="0"/>
              <a:t> neurotoxin serotypes concurrently is unknown. However, in clinical studies, </a:t>
            </a:r>
            <a:r>
              <a:rPr lang="en-US" sz="1800" dirty="0" err="1"/>
              <a:t>NeuroBloc</a:t>
            </a:r>
            <a:r>
              <a:rPr lang="en-US" sz="1800" dirty="0"/>
              <a:t> was administered 16 weeks after the injection of </a:t>
            </a:r>
            <a:r>
              <a:rPr lang="en-US" sz="1800" dirty="0" err="1"/>
              <a:t>Botulinum</a:t>
            </a:r>
            <a:r>
              <a:rPr lang="en-US" sz="1800" dirty="0"/>
              <a:t> Toxin Type A. Co-administration of </a:t>
            </a:r>
            <a:r>
              <a:rPr lang="en-US" sz="1800" dirty="0" err="1"/>
              <a:t>NeuroBloc</a:t>
            </a:r>
            <a:r>
              <a:rPr lang="en-US" sz="1800" dirty="0"/>
              <a:t> and </a:t>
            </a:r>
            <a:r>
              <a:rPr lang="en-US" sz="1800" dirty="0" err="1"/>
              <a:t>aminoglycos</a:t>
            </a:r>
            <a:r>
              <a:rPr lang="en-US" sz="1800" dirty="0"/>
              <a:t> ides or agents interfering with neuromuscular transmission (e.g. curare-like compounds) should be considered with caution. </a:t>
            </a:r>
            <a:endParaRPr lang="en-US" sz="1800" dirty="0"/>
          </a:p>
        </p:txBody>
      </p:sp>
    </p:spTree>
    <p:extLst>
      <p:ext uri="{BB962C8B-B14F-4D97-AF65-F5344CB8AC3E}">
        <p14:creationId xmlns:p14="http://schemas.microsoft.com/office/powerpoint/2010/main" val="41115702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16</TotalTime>
  <Words>1179</Words>
  <Application>Microsoft Macintosh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Botulinum Toxin Type B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Botulinum Toxin Type B </dc:title>
  <dc:creator>bic2</dc:creator>
  <cp:lastModifiedBy>bic2</cp:lastModifiedBy>
  <cp:revision>2</cp:revision>
  <dcterms:created xsi:type="dcterms:W3CDTF">2015-01-12T09:03:27Z</dcterms:created>
  <dcterms:modified xsi:type="dcterms:W3CDTF">2015-01-12T09:19:42Z</dcterms:modified>
</cp:coreProperties>
</file>